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90079e13-ff1e-48b7-be8d-11d094b1903c/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4416" y="118872"/>
            <a:ext cx="8583168" cy="662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97966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506701" y="1746304"/>
            <a:ext cx="29496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Imenice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07731" y="2322152"/>
            <a:ext cx="2599303" cy="266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077770" y="1737377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1119" r="1274"/>
          <a:stretch/>
        </p:blipFill>
        <p:spPr>
          <a:xfrm rot="-186949">
            <a:off x="581732" y="608371"/>
            <a:ext cx="4242354" cy="581843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606145" y="2644675"/>
            <a:ext cx="31706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imenice?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vrste imenica?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436" y="981482"/>
            <a:ext cx="4775044" cy="46879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6697" y="4221120"/>
            <a:ext cx="2348225" cy="240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329393" y="1750656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649574" y="2529765"/>
            <a:ext cx="3373603" cy="164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Kojoj vrsti riječi pripadaju imenice s obzirom na promjenjivost? Od kojih dijelova se sastoji imenica kao promjenjiva riječ?</a:t>
            </a:r>
            <a:endParaRPr sz="2400" dirty="0"/>
          </a:p>
        </p:txBody>
      </p:sp>
      <p:sp>
        <p:nvSpPr>
          <p:cNvPr id="119" name="Google Shape;119;p16"/>
          <p:cNvSpPr txBox="1"/>
          <p:nvPr/>
        </p:nvSpPr>
        <p:spPr>
          <a:xfrm>
            <a:off x="1787176" y="988222"/>
            <a:ext cx="45016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umnu mapu i ponovi sadržaje učenja o imenicama.</a:t>
            </a:r>
            <a:endParaRPr sz="2400" dirty="0"/>
          </a:p>
        </p:txBody>
      </p:sp>
      <p:pic>
        <p:nvPicPr>
          <p:cNvPr id="120" name="Google Shape;120;p16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04739" y="2167813"/>
            <a:ext cx="4052201" cy="3125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251" y="1165471"/>
            <a:ext cx="5837349" cy="189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6669" y="631713"/>
            <a:ext cx="5093058" cy="49436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43198" y="4665859"/>
            <a:ext cx="2044459" cy="20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9272236" y="804807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1853235" y="509052"/>
            <a:ext cx="60742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je osnovno značenje imenica? Napiši ispod sličica imenice. Nabroji vrste imenica koje si do sada upoznao/upoznala? </a:t>
            </a:r>
            <a:endParaRPr sz="2400"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7413136" y="1926959"/>
            <a:ext cx="385870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Promjenjive riječi kojima imenujemo bića, predmete i pojave.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8611881" y="1563452"/>
            <a:ext cx="17931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IMENICE</a:t>
            </a:r>
            <a:endParaRPr sz="2400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1438731" y="3038695"/>
            <a:ext cx="10165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zebra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1193921" y="3451514"/>
            <a:ext cx="14245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djevojčica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3218131" y="3040913"/>
            <a:ext cx="11196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stolica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3246981" y="3441116"/>
            <a:ext cx="1047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jabuka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5057632" y="3008656"/>
            <a:ext cx="10354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kiša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5044112" y="3438044"/>
            <a:ext cx="10354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ljubav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1193921" y="4105638"/>
            <a:ext cx="20530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OPĆE IMENICE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4309979" y="4122856"/>
            <a:ext cx="2530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79018"/>
                </a:solidFill>
                <a:latin typeface="Calibri"/>
                <a:ea typeface="Calibri"/>
                <a:cs typeface="Calibri"/>
                <a:sym typeface="Calibri"/>
              </a:rPr>
              <a:t>VLASTITE IMENICE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959487" y="4570122"/>
            <a:ext cx="25333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dječak, stol, sreća</a:t>
            </a:r>
            <a:endParaRPr sz="2400" dirty="0"/>
          </a:p>
        </p:txBody>
      </p:sp>
      <p:sp>
        <p:nvSpPr>
          <p:cNvPr id="146" name="Google Shape;146;p17"/>
          <p:cNvSpPr txBox="1"/>
          <p:nvPr/>
        </p:nvSpPr>
        <p:spPr>
          <a:xfrm>
            <a:off x="3897141" y="4612895"/>
            <a:ext cx="35224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Marta, Split, Međimurje</a:t>
            </a:r>
            <a:endParaRPr sz="2400"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7419613" y="3139862"/>
            <a:ext cx="41766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Opće imenice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malim početnim slovom.</a:t>
            </a:r>
            <a:endParaRPr sz="240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84093" y="5162167"/>
            <a:ext cx="3813048" cy="8974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zajedničko ime za bića stvari i pojave iste vrste</a:t>
            </a:r>
            <a:endParaRPr sz="2400" dirty="0"/>
          </a:p>
        </p:txBody>
      </p:sp>
      <p:sp>
        <p:nvSpPr>
          <p:cNvPr id="149" name="Google Shape;149;p17"/>
          <p:cNvSpPr txBox="1"/>
          <p:nvPr/>
        </p:nvSpPr>
        <p:spPr>
          <a:xfrm>
            <a:off x="3981233" y="5165416"/>
            <a:ext cx="3813048" cy="844317"/>
          </a:xfrm>
          <a:prstGeom prst="rect">
            <a:avLst/>
          </a:prstGeom>
          <a:solidFill>
            <a:srgbClr val="F790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imenuje određeno biće, predmet ii pojavu</a:t>
            </a:r>
            <a:endParaRPr sz="2400" dirty="0"/>
          </a:p>
        </p:txBody>
      </p:sp>
      <p:sp>
        <p:nvSpPr>
          <p:cNvPr id="150" name="Google Shape;150;p17"/>
          <p:cNvSpPr txBox="1"/>
          <p:nvPr/>
        </p:nvSpPr>
        <p:spPr>
          <a:xfrm>
            <a:off x="7634792" y="3857238"/>
            <a:ext cx="37410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Vlastite imenice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velikim početnim slovom.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8"/>
          <p:cNvGrpSpPr/>
          <p:nvPr/>
        </p:nvGrpSpPr>
        <p:grpSpPr>
          <a:xfrm>
            <a:off x="249681" y="1193044"/>
            <a:ext cx="6184480" cy="2319010"/>
            <a:chOff x="456575" y="1579722"/>
            <a:chExt cx="5901129" cy="2028252"/>
          </a:xfrm>
        </p:grpSpPr>
        <p:pic>
          <p:nvPicPr>
            <p:cNvPr id="174" name="Google Shape;17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6575" y="1723645"/>
              <a:ext cx="5901129" cy="18843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8"/>
            <p:cNvSpPr/>
            <p:nvPr/>
          </p:nvSpPr>
          <p:spPr>
            <a:xfrm>
              <a:off x="457200" y="1579722"/>
              <a:ext cx="747346" cy="3036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" name="Google Shape;155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3074" y="468633"/>
            <a:ext cx="4955362" cy="49375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4387" y="4445342"/>
            <a:ext cx="2032467" cy="20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7613309" y="1009061"/>
            <a:ext cx="294926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 i NAUČI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7851994" y="1791245"/>
            <a:ext cx="21186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BROJ IMENICA</a:t>
            </a:r>
            <a:endParaRPr sz="2400"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1913558" y="591718"/>
            <a:ext cx="40191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znači broj imenice?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756792" y="3324804"/>
            <a:ext cx="10720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jedan</a:t>
            </a:r>
            <a:endParaRPr sz="2400"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2515857" y="3382898"/>
            <a:ext cx="7933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4225236" y="3427778"/>
            <a:ext cx="12131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zbir</a:t>
            </a:r>
            <a:endParaRPr sz="2400" dirty="0"/>
          </a:p>
        </p:txBody>
      </p:sp>
      <p:sp>
        <p:nvSpPr>
          <p:cNvPr id="167" name="Google Shape;167;p18"/>
          <p:cNvSpPr txBox="1"/>
          <p:nvPr/>
        </p:nvSpPr>
        <p:spPr>
          <a:xfrm>
            <a:off x="2415630" y="4910350"/>
            <a:ext cx="24161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ZBIRNA IMENICA</a:t>
            </a:r>
            <a:endParaRPr sz="2400" dirty="0"/>
          </a:p>
        </p:txBody>
      </p:sp>
      <p:pic>
        <p:nvPicPr>
          <p:cNvPr id="168" name="Google Shape;168;p18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7293772">
            <a:off x="3367050" y="3916163"/>
            <a:ext cx="1258476" cy="81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756792" y="5446802"/>
            <a:ext cx="8331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skup istovrsnih bića ili predmeta koji se doživljavaju kao cjelina</a:t>
            </a:r>
            <a:endParaRPr sz="2400" dirty="0"/>
          </a:p>
        </p:txBody>
      </p:sp>
      <p:sp>
        <p:nvSpPr>
          <p:cNvPr id="170" name="Google Shape;170;p18"/>
          <p:cNvSpPr txBox="1"/>
          <p:nvPr/>
        </p:nvSpPr>
        <p:spPr>
          <a:xfrm>
            <a:off x="6826920" y="2282548"/>
            <a:ext cx="39668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Imenice mogu biti u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jednini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(jedan)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množini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(više).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7010036" y="3204708"/>
            <a:ext cx="37045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Zbirne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imenice uvijek u jednini.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7461844" y="3935810"/>
            <a:ext cx="32527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drveće, janjad, momčad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868" y="77890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9808" y="4204266"/>
            <a:ext cx="2144335" cy="220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8708048" y="127359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8489643" y="2012257"/>
            <a:ext cx="2164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ROD IMENICA</a:t>
            </a:r>
            <a:endParaRPr sz="2400" dirty="0"/>
          </a:p>
        </p:txBody>
      </p:sp>
      <p:sp>
        <p:nvSpPr>
          <p:cNvPr id="188" name="Google Shape;188;p19"/>
          <p:cNvSpPr txBox="1"/>
          <p:nvPr/>
        </p:nvSpPr>
        <p:spPr>
          <a:xfrm>
            <a:off x="2424084" y="503325"/>
            <a:ext cx="53421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rod imenica? Kojim ćeš pomoćnim riječima  odrediti rod imenici?</a:t>
            </a:r>
            <a:endParaRPr sz="2400" dirty="0"/>
          </a:p>
        </p:txBody>
      </p:sp>
      <p:sp>
        <p:nvSpPr>
          <p:cNvPr id="189" name="Google Shape;189;p19"/>
          <p:cNvSpPr/>
          <p:nvPr/>
        </p:nvSpPr>
        <p:spPr>
          <a:xfrm>
            <a:off x="713820" y="1211211"/>
            <a:ext cx="1647935" cy="1467698"/>
          </a:xfrm>
          <a:prstGeom prst="donut">
            <a:avLst>
              <a:gd name="adj" fmla="val 14201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muški rod</a:t>
            </a:r>
            <a:endParaRPr sz="2400" dirty="0"/>
          </a:p>
        </p:txBody>
      </p:sp>
      <p:sp>
        <p:nvSpPr>
          <p:cNvPr id="190" name="Google Shape;190;p19"/>
          <p:cNvSpPr/>
          <p:nvPr/>
        </p:nvSpPr>
        <p:spPr>
          <a:xfrm>
            <a:off x="727143" y="2746444"/>
            <a:ext cx="1548011" cy="1486403"/>
          </a:xfrm>
          <a:prstGeom prst="donut">
            <a:avLst>
              <a:gd name="adj" fmla="val 15143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ženski rod</a:t>
            </a:r>
            <a:endParaRPr sz="2400" dirty="0"/>
          </a:p>
        </p:txBody>
      </p:sp>
      <p:sp>
        <p:nvSpPr>
          <p:cNvPr id="191" name="Google Shape;191;p19"/>
          <p:cNvSpPr/>
          <p:nvPr/>
        </p:nvSpPr>
        <p:spPr>
          <a:xfrm>
            <a:off x="591808" y="4333329"/>
            <a:ext cx="1569780" cy="1495656"/>
          </a:xfrm>
          <a:prstGeom prst="donut">
            <a:avLst>
              <a:gd name="adj" fmla="val 15143"/>
            </a:avLst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srednji rod</a:t>
            </a:r>
            <a:endParaRPr sz="2400" dirty="0"/>
          </a:p>
        </p:txBody>
      </p:sp>
      <p:sp>
        <p:nvSpPr>
          <p:cNvPr id="192" name="Google Shape;192;p19"/>
          <p:cNvSpPr txBox="1"/>
          <p:nvPr/>
        </p:nvSpPr>
        <p:spPr>
          <a:xfrm>
            <a:off x="2446727" y="1746030"/>
            <a:ext cx="38361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ovaj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stol, muškarac, radio, Zagreb</a:t>
            </a:r>
            <a:endParaRPr sz="2400" dirty="0"/>
          </a:p>
        </p:txBody>
      </p:sp>
      <p:sp>
        <p:nvSpPr>
          <p:cNvPr id="193" name="Google Shape;193;p19"/>
          <p:cNvSpPr txBox="1"/>
          <p:nvPr/>
        </p:nvSpPr>
        <p:spPr>
          <a:xfrm>
            <a:off x="2445955" y="3016975"/>
            <a:ext cx="3899229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ova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knjiga, žena, igra, Pula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– zbirna imenica za živo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janjad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dirty="0"/>
          </a:p>
        </p:txBody>
      </p:sp>
      <p:sp>
        <p:nvSpPr>
          <p:cNvPr id="194" name="Google Shape;194;p19"/>
          <p:cNvSpPr txBox="1"/>
          <p:nvPr/>
        </p:nvSpPr>
        <p:spPr>
          <a:xfrm>
            <a:off x="2399155" y="4599785"/>
            <a:ext cx="461124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sunce, selo, dijete, Đakovo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– zbirne imenice za neživo: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drveće, prstenje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7423598" y="2435800"/>
            <a:ext cx="35769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Imaju tri gramatička roda.</a:t>
            </a:r>
            <a:endParaRPr sz="2400" dirty="0"/>
          </a:p>
        </p:txBody>
      </p:sp>
      <p:sp>
        <p:nvSpPr>
          <p:cNvPr id="196" name="Google Shape;196;p19"/>
          <p:cNvSpPr txBox="1"/>
          <p:nvPr/>
        </p:nvSpPr>
        <p:spPr>
          <a:xfrm>
            <a:off x="7423597" y="2977156"/>
            <a:ext cx="35769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Zbirne imenice su najčešće u ženskom ili srednjem rodu.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0457" y="577269"/>
            <a:ext cx="5078816" cy="49480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6316" y="4354710"/>
            <a:ext cx="2051311" cy="210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5" name="Google Shape;205;p20"/>
          <p:cNvSpPr txBox="1"/>
          <p:nvPr/>
        </p:nvSpPr>
        <p:spPr>
          <a:xfrm>
            <a:off x="7526898" y="1160685"/>
            <a:ext cx="307883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/>
          <p:nvPr/>
        </p:nvSpPr>
        <p:spPr>
          <a:xfrm>
            <a:off x="3975192" y="778908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9517" y="854169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681" y="4292062"/>
            <a:ext cx="914479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19049" y="2264553"/>
            <a:ext cx="620205" cy="7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49500" y="3318535"/>
            <a:ext cx="654000" cy="7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 txBox="1"/>
          <p:nvPr/>
        </p:nvSpPr>
        <p:spPr>
          <a:xfrm>
            <a:off x="7352486" y="1999178"/>
            <a:ext cx="33309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Podcrtanim imenicama odredi rod i broj te vrstu (opća, vlastita, zbirna).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1256160" y="577269"/>
            <a:ext cx="4973711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Barba Luka rukama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je lovio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kornjaču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zatim je prekrio 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granjem.</a:t>
            </a:r>
            <a:endParaRPr sz="2400" dirty="0"/>
          </a:p>
        </p:txBody>
      </p:sp>
      <p:sp>
        <p:nvSpPr>
          <p:cNvPr id="214" name="Google Shape;214;p20"/>
          <p:cNvSpPr txBox="1"/>
          <p:nvPr/>
        </p:nvSpPr>
        <p:spPr>
          <a:xfrm>
            <a:off x="1011117" y="1774027"/>
            <a:ext cx="4327365" cy="235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</a:t>
            </a:r>
            <a:endParaRPr sz="2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1169916" y="1681956"/>
            <a:ext cx="4325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barba – opća, muški rod, jednina 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1169916" y="2181767"/>
            <a:ext cx="46489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Luka – vlastita, muški rod, jednina 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1114447" y="2627772"/>
            <a:ext cx="48498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rukama – opća, ženski rod, množina 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1121735" y="3141182"/>
            <a:ext cx="47583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kornjaču – opća, ženski rod, jednina 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1114447" y="3597101"/>
            <a:ext cx="49531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granjem – zbirna, srednji rod, jednina 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7526898" y="3309823"/>
            <a:ext cx="31564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rečenicu tako da opće imenice zamijeniš zbirnima.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1055125" y="4454812"/>
            <a:ext cx="47111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 janje brstilo je zelene listove.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1011117" y="5107374"/>
            <a:ext cx="4807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</a:t>
            </a:r>
            <a:endParaRPr sz="1800" b="1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1127555" y="4948461"/>
            <a:ext cx="49400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Mala janjad brstila je zeleno lišće.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9" name="Google Shape;229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0" name="Google Shape;23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5185" y="2542509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2" name="Google Shape;232;p21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7" name="Google Shape;237;p21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1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21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75175" y="1188605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0" name="Google Shape;240;p21"/>
          <p:cNvSpPr txBox="1"/>
          <p:nvPr/>
        </p:nvSpPr>
        <p:spPr>
          <a:xfrm>
            <a:off x="1812350" y="1140680"/>
            <a:ext cx="160876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ilustracija ispričaj priču i zabilježi imenice.</a:t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1812350" y="2509674"/>
            <a:ext cx="181714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nastavne jedinice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Imenice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zaigraj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Veselu priču.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1859526" y="3964290"/>
            <a:ext cx="15615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niz zadataka i ponovi imenice.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5135105" y="1133981"/>
            <a:ext cx="13312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igru i provjeri svoje znanje.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391</Words>
  <Application>Microsoft Office PowerPoint</Application>
  <PresentationFormat>Široki zaslon</PresentationFormat>
  <Paragraphs>71</Paragraphs>
  <Slides>10</Slides>
  <Notes>10</Notes>
  <HiddenSlides>1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2020-09-09T18:57:16Z</dcterms:modified>
</cp:coreProperties>
</file>